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567"/>
  </p:normalViewPr>
  <p:slideViewPr>
    <p:cSldViewPr snapToGrid="0">
      <p:cViewPr varScale="1">
        <p:scale>
          <a:sx n="32" d="100"/>
          <a:sy n="32"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4/15/21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4/15/21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9661929" y="3221634"/>
            <a:ext cx="11226111" cy="13536768"/>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7504387" y="3555863"/>
            <a:ext cx="8656797"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7818662" y="16793940"/>
            <a:ext cx="8047082" cy="5207448"/>
            <a:chOff x="42101646" y="20308710"/>
            <a:chExt cx="11637248" cy="7530725"/>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1623520" cy="7392196"/>
            </a:xfrm>
            <a:prstGeom prst="rect">
              <a:avLst/>
            </a:prstGeom>
          </p:spPr>
          <p:txBody>
            <a:bodyPr wrap="square" lIns="0" tIns="0" rIns="0" bIns="0" rtlCol="0" anchor="t">
              <a:spAutoFit/>
            </a:bodyPr>
            <a:lstStyle/>
            <a:p>
              <a:pPr algn="just"/>
              <a:r>
                <a:rPr lang="en-US" sz="2800" b="1" spc="192" dirty="0">
                  <a:solidFill>
                    <a:srgbClr val="343862"/>
                  </a:solidFill>
                  <a:latin typeface="Times New Roman" panose="02020603050405020304" pitchFamily="18" charset="0"/>
                  <a:cs typeface="Times New Roman" panose="02020603050405020304" pitchFamily="18" charset="0"/>
                </a:rPr>
                <a:t>REFERENCES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in National Engineering Handbook, 210-VI, Access date: 12/16/2020, 2012, ch.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[Source code]. https://github.com/ 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and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and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 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Vázquez and H. Alférez, “Using Deep Learning for Automatic Classification of Plutonic Rocks with Mobile Devices”, 2021.</a:t>
              </a:r>
              <a:endParaRPr lang="en-US"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and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and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and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and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a:t>
              </a:r>
              <a:r>
                <a:rPr lang="en-US" sz="1600" i="1" dirty="0">
                  <a:solidFill>
                    <a:srgbClr val="343862"/>
                  </a:solidFill>
                  <a:latin typeface="Aleo"/>
                </a:rPr>
                <a:t>: Conference Series</a:t>
              </a:r>
              <a:r>
                <a:rPr lang="en-US" sz="1600" dirty="0">
                  <a:solidFill>
                    <a:srgbClr val="343862"/>
                  </a:solidFill>
                  <a:latin typeface="Aleo"/>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7782085" y="10789946"/>
            <a:ext cx="8120235" cy="5911875"/>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CONCLUSIONS</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approach can be useful in classifications where color is important to differentiate images. CIELAB color format is an excellent option to do this. In addition, feature reduction can be applied when a quicker and lighter solution is needed. Although the images are not as many as in other papers, the results are very promising and can be improved with techniques such as data augmentation and extracting crystal shapes from rock images in addition to the dominant colors.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7782087" y="3614457"/>
            <a:ext cx="8120234" cy="7132081"/>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pitchFamily="2" charset="0"/>
              </a:rPr>
              <a:t>RESULTS</a:t>
            </a:r>
          </a:p>
          <a:p>
            <a:pPr algn="just">
              <a:lnSpc>
                <a:spcPts val="3112"/>
              </a:lnSpc>
            </a:pPr>
            <a:r>
              <a:rPr lang="en-US" sz="3300" spc="192" dirty="0">
                <a:solidFill>
                  <a:srgbClr val="343862"/>
                </a:solidFill>
                <a:latin typeface="Times" pitchFamily="2" charset="0"/>
              </a:rPr>
              <a:t>The best results during validation were for the model generated using KNN trained with the four dominant colors in the CIELAB format (Fig. 3). These results are better than those obtained in [3,4] in which feature extraction was applied to classify mineral samples. Moreover, they are similar to other works [5,6,7,8,9] in which machine learning was applied for rock classification. In addition, the training time of 0.068 seconds, the execution time of 339.87 milliseconds, and the file size of 0.018 MB obtained in this approach were better compared to [5, 6, 7]. The model generated with KNN was deployed in the application (Fig. 4).</a:t>
            </a:r>
            <a:endParaRPr lang="en-US"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9694169" y="17076946"/>
            <a:ext cx="7237431" cy="5154616"/>
            <a:chOff x="24143248" y="6108760"/>
            <a:chExt cx="10466375"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143248" y="12758488"/>
              <a:ext cx="10018246"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3.</a:t>
              </a:r>
              <a:r>
                <a:rPr lang="en-US" sz="2000" dirty="0">
                  <a:solidFill>
                    <a:srgbClr val="343862"/>
                  </a:solidFill>
                  <a:latin typeface="Times New Roman" panose="02020603050405020304" pitchFamily="18" charset="0"/>
                  <a:cs typeface="Times New Roman" panose="02020603050405020304" pitchFamily="18" charset="0"/>
                </a:rPr>
                <a:t>  Accuracy of the models trained with the RGB and CIELAB dominant colors data</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0033788" y="16434004"/>
            <a:ext cx="4349268"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1. </a:t>
            </a:r>
            <a:r>
              <a:rPr lang="en-US" sz="2000" dirty="0">
                <a:solidFill>
                  <a:srgbClr val="343862"/>
                </a:solidFill>
                <a:latin typeface="Times New Roman" panose="02020603050405020304" pitchFamily="18" charset="0"/>
                <a:cs typeface="Times New Roman" panose="02020603050405020304" pitchFamily="18" charset="0"/>
              </a:rPr>
              <a:t> Underpinnings of our approach</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7142217" y="21851473"/>
            <a:ext cx="3401893"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4.</a:t>
            </a:r>
            <a:r>
              <a:rPr lang="en-US" sz="2000" dirty="0">
                <a:solidFill>
                  <a:srgbClr val="343862"/>
                </a:solidFill>
                <a:latin typeface="Times New Roman" panose="02020603050405020304" pitchFamily="18" charset="0"/>
                <a:cs typeface="Times New Roman" panose="02020603050405020304" pitchFamily="18" charset="0"/>
              </a:rPr>
              <a:t>  Application workflow</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6621723" y="13964979"/>
            <a:ext cx="10613934" cy="8065886"/>
          </a:xfrm>
          <a:prstGeom prst="rect">
            <a:avLst/>
          </a:prstGeom>
        </p:spPr>
      </p:pic>
      <p:sp>
        <p:nvSpPr>
          <p:cNvPr id="3" name="Freeform 3"/>
          <p:cNvSpPr/>
          <p:nvPr/>
        </p:nvSpPr>
        <p:spPr>
          <a:xfrm>
            <a:off x="-1" y="0"/>
            <a:ext cx="36437015"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512796" y="83445"/>
            <a:ext cx="31213592" cy="1665841"/>
          </a:xfrm>
          <a:prstGeom prst="rect">
            <a:avLst/>
          </a:prstGeom>
        </p:spPr>
        <p:txBody>
          <a:bodyPr wrap="square" lIns="0" tIns="0" rIns="0" bIns="0" rtlCol="0" anchor="t">
            <a:spAutoFit/>
          </a:bodyPr>
          <a:lstStyle/>
          <a:p>
            <a:pPr algn="ctr">
              <a:lnSpc>
                <a:spcPts val="6583"/>
              </a:lnSpc>
            </a:pPr>
            <a:r>
              <a:rPr lang="en-US" sz="4800" spc="752" dirty="0">
                <a:solidFill>
                  <a:srgbClr val="FFFFFF"/>
                </a:solidFill>
                <a:latin typeface="Times New Roman" panose="02020603050405020304" pitchFamily="18" charset="0"/>
                <a:cs typeface="Times New Roman" panose="02020603050405020304" pitchFamily="18" charset="0"/>
              </a:rPr>
              <a:t>AUTOMATIC CLASSIFICATION OF PLUTONIC ROCKS WITH MACHINE LEARNING APPLIED TO EXTRACTED SHADES AND COLORS ON iOS DEVICES</a:t>
            </a:r>
          </a:p>
        </p:txBody>
      </p:sp>
      <p:sp>
        <p:nvSpPr>
          <p:cNvPr id="36" name="TextBox 36"/>
          <p:cNvSpPr txBox="1"/>
          <p:nvPr/>
        </p:nvSpPr>
        <p:spPr>
          <a:xfrm>
            <a:off x="2512796" y="1790315"/>
            <a:ext cx="31213592" cy="1351396"/>
          </a:xfrm>
          <a:prstGeom prst="rect">
            <a:avLst/>
          </a:prstGeom>
        </p:spPr>
        <p:txBody>
          <a:bodyPr lIns="0" tIns="0" rIns="0" bIns="0" rtlCol="0" anchor="t">
            <a:spAutoFit/>
          </a:bodyPr>
          <a:lstStyle/>
          <a:p>
            <a:pPr algn="ctr">
              <a:lnSpc>
                <a:spcPts val="3872"/>
              </a:lnSpc>
            </a:pPr>
            <a:r>
              <a:rPr lang="en-US" sz="3200" b="1" spc="83" dirty="0">
                <a:solidFill>
                  <a:srgbClr val="FFFFFF"/>
                </a:solidFill>
                <a:latin typeface="Times New Roman" panose="02020603050405020304" pitchFamily="18" charset="0"/>
                <a:cs typeface="Times New Roman" panose="02020603050405020304" pitchFamily="18" charset="0"/>
              </a:rPr>
              <a:t>Sarah Hernández</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Germán H. Alférez, Ph.D.</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Benjamin L. Clausen, Ph.D.</a:t>
            </a:r>
            <a:r>
              <a:rPr lang="en-US" sz="3200" b="1" spc="83" baseline="30000" dirty="0">
                <a:solidFill>
                  <a:srgbClr val="FFFFFF"/>
                </a:solidFill>
                <a:latin typeface="Times New Roman" panose="02020603050405020304" pitchFamily="18" charset="0"/>
                <a:cs typeface="Times New Roman" panose="02020603050405020304" pitchFamily="18" charset="0"/>
              </a:rPr>
              <a:t>2 3</a:t>
            </a:r>
            <a:r>
              <a:rPr lang="en-US" sz="3200" b="1" spc="83" dirty="0">
                <a:solidFill>
                  <a:srgbClr val="FFFFFF"/>
                </a:solidFill>
                <a:latin typeface="Times New Roman" panose="02020603050405020304" pitchFamily="18" charset="0"/>
                <a:cs typeface="Times New Roman" panose="02020603050405020304" pitchFamily="18" charset="0"/>
              </a:rPr>
              <a:t>;  Ana M. Martínez, Ph.D.</a:t>
            </a:r>
            <a:r>
              <a:rPr lang="en-US"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n-US" sz="2800" spc="75" baseline="30000" dirty="0">
                <a:solidFill>
                  <a:srgbClr val="FFFFFF"/>
                </a:solidFill>
                <a:latin typeface="Times New Roman" panose="02020603050405020304" pitchFamily="18" charset="0"/>
                <a:cs typeface="Times New Roman" panose="02020603050405020304" pitchFamily="18" charset="0"/>
              </a:rPr>
              <a:t>1 </a:t>
            </a:r>
            <a:r>
              <a:rPr lang="en-US" sz="2800" spc="75" dirty="0">
                <a:solidFill>
                  <a:srgbClr val="FFFFFF"/>
                </a:solidFill>
                <a:latin typeface="Times New Roman" panose="02020603050405020304" pitchFamily="18" charset="0"/>
                <a:cs typeface="Times New Roman" panose="02020603050405020304" pitchFamily="18" charset="0"/>
              </a:rPr>
              <a:t>School of Engineering and Technology of </a:t>
            </a:r>
            <a:r>
              <a:rPr lang="en-US" sz="2800" spc="75" dirty="0" err="1">
                <a:solidFill>
                  <a:srgbClr val="FFFFFF"/>
                </a:solidFill>
                <a:latin typeface="Times New Roman" panose="02020603050405020304" pitchFamily="18" charset="0"/>
                <a:cs typeface="Times New Roman" panose="02020603050405020304" pitchFamily="18" charset="0"/>
              </a:rPr>
              <a:t>Montemorelos</a:t>
            </a:r>
            <a:r>
              <a:rPr lang="en-US" sz="2800" spc="75" dirty="0">
                <a:solidFill>
                  <a:srgbClr val="FFFFFF"/>
                </a:solidFill>
                <a:latin typeface="Times New Roman" panose="02020603050405020304" pitchFamily="18" charset="0"/>
                <a:cs typeface="Times New Roman" panose="02020603050405020304" pitchFamily="18" charset="0"/>
              </a:rPr>
              <a:t> University;  </a:t>
            </a:r>
            <a:r>
              <a:rPr lang="en-US" sz="2800" spc="75" baseline="30000" dirty="0">
                <a:solidFill>
                  <a:srgbClr val="FFFFFF"/>
                </a:solidFill>
                <a:latin typeface="Times New Roman" panose="02020603050405020304" pitchFamily="18" charset="0"/>
                <a:cs typeface="Times New Roman" panose="02020603050405020304" pitchFamily="18" charset="0"/>
              </a:rPr>
              <a:t>2 </a:t>
            </a:r>
            <a:r>
              <a:rPr lang="en-US" sz="2800" spc="75" dirty="0">
                <a:solidFill>
                  <a:srgbClr val="FFFFFF"/>
                </a:solidFill>
                <a:latin typeface="Times New Roman" panose="02020603050405020304" pitchFamily="18" charset="0"/>
                <a:cs typeface="Times New Roman" panose="02020603050405020304" pitchFamily="18" charset="0"/>
              </a:rPr>
              <a:t>Department of Earth and Biological Sciences of Loma Linda University;  </a:t>
            </a:r>
            <a:r>
              <a:rPr lang="en-US"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n-US" sz="2800" spc="75" dirty="0">
                <a:solidFill>
                  <a:srgbClr val="FFFFFF"/>
                </a:solidFill>
                <a:latin typeface="Times New Roman" panose="02020603050405020304" pitchFamily="18" charset="0"/>
                <a:cs typeface="Times New Roman" panose="02020603050405020304" pitchFamily="18" charset="0"/>
              </a:rPr>
              <a:t>1170469@alumno.um.edu.mx;  </a:t>
            </a:r>
            <a:r>
              <a:rPr lang="en-US" sz="2800" spc="75" dirty="0" err="1">
                <a:solidFill>
                  <a:srgbClr val="FFFFFF"/>
                </a:solidFill>
                <a:latin typeface="Times New Roman" panose="02020603050405020304" pitchFamily="18" charset="0"/>
                <a:cs typeface="Times New Roman" panose="02020603050405020304" pitchFamily="18" charset="0"/>
              </a:rPr>
              <a:t>harveyalferez@um.edu.mx</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bclausen@llu.edu</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anmartinez@llu.edu</a:t>
            </a:r>
            <a:endParaRPr lang="en-US" sz="2800" spc="75" dirty="0">
              <a:solidFill>
                <a:srgbClr val="FFFFFF"/>
              </a:solidFill>
              <a:latin typeface="Times New Roman" panose="02020603050405020304" pitchFamily="18" charset="0"/>
              <a:cs typeface="Times New Roman" panose="02020603050405020304" pitchFamily="18" charset="0"/>
            </a:endParaRP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816726" y="436292"/>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3107801" y="43629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054058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14892" y="18189092"/>
              <a:ext cx="9201910"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2.</a:t>
              </a:r>
              <a:r>
                <a:rPr lang="en-US" sz="2000" dirty="0">
                  <a:solidFill>
                    <a:srgbClr val="343862"/>
                  </a:solidFill>
                  <a:latin typeface="Times New Roman" panose="02020603050405020304" pitchFamily="18" charset="0"/>
                  <a:cs typeface="Times New Roman" panose="02020603050405020304" pitchFamily="18" charset="0"/>
                </a:rPr>
                <a:t> Sample rocks with their dominant colors in percentage order and their average color</a:t>
              </a:r>
            </a:p>
          </p:txBody>
        </p:sp>
      </p:gr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286310" y="3555863"/>
            <a:ext cx="9476744"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599528" y="3635377"/>
            <a:ext cx="8876548" cy="7899598"/>
          </a:xfrm>
          <a:prstGeom prst="rect">
            <a:avLst/>
          </a:prstGeom>
        </p:spPr>
        <p:txBody>
          <a:bodyPr wrap="square" lIns="0" tIns="0" rIns="0" bIns="0" rtlCol="0" anchor="t">
            <a:spAutoFit/>
          </a:bodyPr>
          <a:lstStyle/>
          <a:p>
            <a:pPr algn="just">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INTRODUCTION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Lightness and color are properties used for the classification of plutonic rocks; however, these attributes can be difficult to describe because perceived rock colors depend on the observer’s experience [1]. Moreover, although the classification of plutonic rocks can be done using data from various instrumental techniques, these approaches tend to be expensive and time-consuming. Also, there are no works presenting the implementation of machine learning on iOS devices. This research extracts dominant shades and colors from plutonic rock images to train several machine learning algorithms and deploy the best model on an iOS application for the automatic classification of four classes of plutonic rocks in order from darker to lighter: gabbro, diorite, granodiorite, and granite.</a:t>
            </a:r>
          </a:p>
        </p:txBody>
      </p:sp>
      <p:sp>
        <p:nvSpPr>
          <p:cNvPr id="46" name="TextBox 38">
            <a:extLst>
              <a:ext uri="{FF2B5EF4-FFF2-40B4-BE49-F238E27FC236}">
                <a16:creationId xmlns:a16="http://schemas.microsoft.com/office/drawing/2014/main" id="{58B58CAB-E0F7-0844-8945-A8105D73AB16}"/>
              </a:ext>
            </a:extLst>
          </p:cNvPr>
          <p:cNvSpPr txBox="1"/>
          <p:nvPr/>
        </p:nvSpPr>
        <p:spPr>
          <a:xfrm>
            <a:off x="576120" y="11538600"/>
            <a:ext cx="8899956" cy="10913244"/>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METHODOLOGY</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We used pictures of plutonic rocks that had been classified using petrography and chemistry data to train the models [2]. See the underpinnings of our approach in figure 1. </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1. Color extraction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of plutonic rock images were extracted with the K-means algorithm by grouping the image pixels according to the RGB and CIELAB color spaces (Fig. 2).</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2.  Model training</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data of the four dominant colors in 283 images were used to create and evaluate several machine learning models with the following algorithms: Logistic Regression (LR), K-Nearest Neighbors (KNN), Decision Trees (DT), Support Vector Machine (SVM), and Convolutional Neural Networks (CNN). The experiments were executed first with the dominant colors in RGB and then in CIELAB.</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3.  Deployment of the iOS application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best model was deployed after validation on an iOS application that classifies the extracted colors in new images of the four rock types.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7E78FE-6D60-4055-A904-750FB4F1C9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1013</TotalTime>
  <Words>1103</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Aleo</vt: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115</cp:revision>
  <dcterms:created xsi:type="dcterms:W3CDTF">2015-06-29T16:44:08Z</dcterms:created>
  <dcterms:modified xsi:type="dcterms:W3CDTF">2021-04-15T21:01:11Z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